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1" r:id="rId6"/>
    <p:sldId id="289" r:id="rId7"/>
    <p:sldId id="290" r:id="rId8"/>
    <p:sldId id="291" r:id="rId9"/>
    <p:sldId id="260" r:id="rId10"/>
    <p:sldId id="262" r:id="rId11"/>
    <p:sldId id="263" r:id="rId12"/>
    <p:sldId id="28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883FB8-B5B9-7520-EB62-3F9C1F590659}" name="Rosey Hurst" initials="RH" userId="S::Rosey@Impacttlimited.com::9c260b81-38d3-4b95-ad16-5f6bd926d4b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07"/>
    <p:restoredTop sz="94057"/>
  </p:normalViewPr>
  <p:slideViewPr>
    <p:cSldViewPr snapToGrid="0">
      <p:cViewPr varScale="1">
        <p:scale>
          <a:sx n="102" d="100"/>
          <a:sy n="102" d="100"/>
        </p:scale>
        <p:origin x="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70398-150C-47C2-8587-92F6F4E1D9F4}" type="datetimeFigureOut">
              <a:rPr lang="en-GB" smtClean="0"/>
              <a:t>16/05/2024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A4E2B-E8F2-43CA-80FA-C5098BB010C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A4E2B-E8F2-43CA-80FA-C5098BB010C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2988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A4E2B-E8F2-43CA-80FA-C5098BB010C2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01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A4E2B-E8F2-43CA-80FA-C5098BB010C2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94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CD7D6-67D9-E3BE-6BC9-40E04E31C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6097A-712A-4D3D-C42F-F5FD3E955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94BAA-8CD5-0556-90B0-77C90D770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60661-35F0-C5AA-FEF5-9762319FC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627C5-62DF-D370-7750-B83FABECC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74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6FA8A-D138-ACFE-041A-D4CD8F470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67F2E-9E56-77A6-B1DD-836B66D1C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DBE87-2D38-CCA7-4A86-64384F1B8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BF316-46EB-D6EB-9E2E-CC1C01854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FDD8E-40AB-B181-F22A-9F6759D3D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9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5841B-8B1E-3C7B-B85E-419B44A0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DF9D4-8D9C-7EB6-2B2C-AF178FB8E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1AABF-7768-F694-6C32-09C5614D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36640-F866-E7F9-1975-AD868CE93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81420-BC8D-DAAA-68D1-553E80E5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459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C72B3-CFD4-D4BB-148C-072CC1C3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2CBC-10FD-BACF-FFDA-D5D209300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AA7E3-2FDD-E9CA-88EB-13A3DF4CE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59977-515A-57BB-D7A5-DC818B49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D9FA0-8A35-B10A-759C-485769B1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04C6E-EE42-EA7D-BF36-92EBA27A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92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98E3E-77D2-D46D-6607-0023A7BA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8A5E-5FAB-289E-E9C9-EAB6B7182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D5949-8892-A91E-3143-1BB613F1F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B38F7A-B406-D04B-6328-44288F4D26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EF6C9E-5C90-CA2F-862A-AA4CC6AD5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A1177-CEEC-217E-668B-47704C27B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F18264-E2B6-7070-DB31-E53CA702B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535577-0A98-5F4C-F39C-BF153DE9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58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62F5B-62CA-D420-B4C1-5BEFE6C7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9F31C4-261F-5832-A9D7-766E2C6D6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DB166-2E99-17D7-0DE1-CC5D7C37F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82E816-1C26-C20B-32BE-5B9E16289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01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0DB544-C9C1-7BB8-A635-2667DC8F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68E526-227B-5521-818B-E7A7C0D2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D61A7-226A-0F57-68DD-D90BB37F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44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B388C-2247-08B2-67D9-54DBA5C2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E7AF0-382E-C0B3-C155-1CCA5D896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43BB9-D299-D50E-CACC-4B9B4915E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38DEC-011C-F5D7-86ED-499350F25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E2F598-071B-39C6-DC1E-5A527E691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13FB6-7DD4-BC0F-459F-75F1D3BC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10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6C9B3-9003-B24F-F313-F3696E17E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9C27A5-C4F3-1F0E-22A4-0C7BC98590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03934-A11D-CDD6-1798-935641875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2C8E6-0A1B-0FC1-0F2F-A8B7D749D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AD5B0-EAD4-2B9E-8582-A19B9BD2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7A8E8-8193-559B-1A76-4600FA3E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75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B19C-D4A2-D8DB-CE45-128F0C95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0EF1C-4A66-BDB3-B48D-7E5487FEE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BAAFA-12E7-6824-B14C-9BC4FAB6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A521D-2382-121A-3FB4-221039165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52306-E343-E5D5-6EA9-14EF19F3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973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4F2E7A-F3FA-2745-130F-7728E3CE0E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8D40D-810C-670C-313F-20508EF9C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720D0-A144-7685-7CC5-CA9B765A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FF4AB-ED07-7C38-B08D-0E03F2DB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455A1-051E-3222-7CC1-A15F800C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2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65B837-FE92-50C7-8730-7E7EBC211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6B073-AE8E-DD5A-0375-B31912942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CA013-C7A9-06B8-94AF-0CBFBA110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CC7548-3829-1249-BCDF-BFFBBE595564}" type="datetimeFigureOut">
              <a:rPr lang="en-US" smtClean="0"/>
              <a:t>5/16/24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A22D-AB4B-8CA0-4583-512AB03DA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29250-62AC-1C8A-210C-686AF350E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3890E9-4A4F-A44C-B6AF-700D87A47A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49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ir-hiring.org/core-principles-and-standards" TargetMode="External"/><Relationship Id="rId3" Type="http://schemas.openxmlformats.org/officeDocument/2006/relationships/hyperlink" Target="https://responsiblerecruitmenttoolkit.org/?lang=en-us" TargetMode="External"/><Relationship Id="rId7" Type="http://schemas.openxmlformats.org/officeDocument/2006/relationships/hyperlink" Target="https://iris.iom.int/iris-standard" TargetMode="External"/><Relationship Id="rId12" Type="http://schemas.openxmlformats.org/officeDocument/2006/relationships/hyperlink" Target="https://www.responsiblebusiness.org/media/docs/RBADefinitionofFeesJan2021.pdf" TargetMode="External"/><Relationship Id="rId2" Type="http://schemas.openxmlformats.org/officeDocument/2006/relationships/hyperlink" Target="https://www.stronger2gether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lo.org/global/topics/fair-recruitment/fri/lang--en/index.htm" TargetMode="External"/><Relationship Id="rId11" Type="http://schemas.openxmlformats.org/officeDocument/2006/relationships/hyperlink" Target="https://www.responsiblebusiness.org/news/rrdd/" TargetMode="External"/><Relationship Id="rId5" Type="http://schemas.openxmlformats.org/officeDocument/2006/relationships/hyperlink" Target="https://www.ilo.org/global/topics/labour-migration/news-statements/WCMS_682734/lang--en/index.htm" TargetMode="External"/><Relationship Id="rId10" Type="http://schemas.openxmlformats.org/officeDocument/2006/relationships/hyperlink" Target="https://www.responsiblelabor.org/due-diligence/programs/responsible-recruitment-program/" TargetMode="External"/><Relationship Id="rId4" Type="http://schemas.openxmlformats.org/officeDocument/2006/relationships/hyperlink" Target="https://www.labourproviders.org.uk/services/labour-provider-certification/" TargetMode="External"/><Relationship Id="rId9" Type="http://schemas.openxmlformats.org/officeDocument/2006/relationships/hyperlink" Target="https://www.responsiblebusiness.org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impacttlimited.com/principles-for-repayment-of-recruitment-fees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59EEA-C32B-3AFF-0D03-FC8D37DE61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9765" y="1146412"/>
            <a:ext cx="9845053" cy="2670676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Markers for Promoting Responsible Recruitment of Migrant Workers</a:t>
            </a:r>
            <a:b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Guidance for companies</a:t>
            </a:r>
            <a:b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in collaboration with the Fair Labor Association (FLA)</a:t>
            </a:r>
            <a:endParaRPr lang="en-US" sz="20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" y="4374554"/>
            <a:ext cx="12192007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40655" y="4374554"/>
            <a:ext cx="4051344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12191984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4380927"/>
            <a:ext cx="12192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11B0F-4CD1-8788-1AB9-13DA8752FB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9765" y="4892722"/>
            <a:ext cx="6387155" cy="1078173"/>
          </a:xfrm>
        </p:spPr>
        <p:txBody>
          <a:bodyPr anchor="ctr">
            <a:noAutofit/>
          </a:bodyPr>
          <a:lstStyle/>
          <a:p>
            <a:pPr algn="l"/>
            <a:r>
              <a:rPr lang="en-US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Andy Hall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Independent Migrant Worker Rights Specialist</a:t>
            </a:r>
          </a:p>
          <a:p>
            <a:pPr algn="l"/>
            <a:r>
              <a:rPr lang="en-US" sz="20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en-US" sz="2000" i="1" baseline="30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May 2024</a:t>
            </a:r>
          </a:p>
        </p:txBody>
      </p:sp>
    </p:spTree>
    <p:extLst>
      <p:ext uri="{BB962C8B-B14F-4D97-AF65-F5344CB8AC3E}">
        <p14:creationId xmlns:p14="http://schemas.microsoft.com/office/powerpoint/2010/main" val="239639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D264C-B0E0-934B-AB14-615801F3F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3CE6-F6C7-4A20-3F20-E0E562926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2328"/>
            <a:ext cx="10515600" cy="4758055"/>
          </a:xfrm>
        </p:spPr>
        <p:txBody>
          <a:bodyPr>
            <a:normAutofit/>
          </a:bodyPr>
          <a:lstStyle/>
          <a:p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Recruitment can be decisive in determining </a:t>
            </a: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workers’ </a:t>
            </a: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employment experiences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Decent work depends on </a:t>
            </a: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responsible recruitment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Forced labour stems from irresponsible recruitment </a:t>
            </a:r>
          </a:p>
          <a:p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Risks of irresponsible recruitment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Placements fees and related costs, debt bondage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Deception, contract substitution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hreats and intimidation, inhumane treatment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Limited freedom of movement, document confiscation</a:t>
            </a:r>
            <a:endParaRPr lang="en-US" sz="2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Developing international standards</a:t>
            </a:r>
          </a:p>
          <a:p>
            <a:pPr algn="just"/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Significant challenges in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promoting responsible recruitment</a:t>
            </a:r>
          </a:p>
          <a:p>
            <a:pPr algn="just"/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 r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ecommendations to identify 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irresponsible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practices </a:t>
            </a:r>
          </a:p>
          <a:p>
            <a:pPr algn="just"/>
            <a:r>
              <a:rPr lang="en-GB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Responsible recruitment = responsible business conduct</a:t>
            </a:r>
            <a:r>
              <a:rPr lang="en-GB" sz="2200" dirty="0">
                <a:latin typeface="Calibri" panose="020F0502020204030204" pitchFamily="34" charset="0"/>
                <a:ea typeface="Times New Roman" panose="02020603050405020304" pitchFamily="18" charset="0"/>
              </a:rPr>
              <a:t> = </a:t>
            </a:r>
            <a:r>
              <a:rPr lang="en-GB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human rights due diligence</a:t>
            </a:r>
            <a:endParaRPr lang="en-GB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05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06D63-3EBB-542A-DCAA-833605AA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responsible recruitment?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137B-3F49-6B9A-4A66-9283E440B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663"/>
            <a:ext cx="10515600" cy="5167312"/>
          </a:xfrm>
        </p:spPr>
        <p:txBody>
          <a:bodyPr>
            <a:noAutofit/>
          </a:bodyPr>
          <a:lstStyle/>
          <a:p>
            <a:pPr algn="just"/>
            <a:r>
              <a:rPr lang="en-US" sz="2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Responsible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ethical and fair recruitment 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Broader than 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workers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paying exorbitant costs or the Employer Pays Principle (EPP)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Comprehensive programmes linked to international standards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Stronger Together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’s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Responsible Recruitment Toolkit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(RRT)</a:t>
            </a:r>
            <a:r>
              <a:rPr lang="en-US" sz="2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Clearview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standard</a:t>
            </a:r>
            <a:endParaRPr lang="en-GB" sz="22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GB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Labour Organisation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(ILO)’s</a:t>
            </a:r>
            <a:r>
              <a:rPr lang="en-US" sz="2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Fair Recruitment Initiative</a:t>
            </a:r>
            <a:endParaRPr lang="en-GB" sz="22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International Organisation for Migration (IOM)’s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Recruitment Integrity System (IRIS)</a:t>
            </a:r>
            <a:endParaRPr lang="en-GB" sz="22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Fair Hiring Initiative (FHI)’s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 The Level certification</a:t>
            </a:r>
            <a:r>
              <a:rPr lang="en-US" sz="2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scheme</a:t>
            </a:r>
            <a:endParaRPr lang="en-GB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Responsible Business Alliance’s</a:t>
            </a:r>
            <a:r>
              <a:rPr lang="en-US" sz="2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(RBA)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Responsible Recruitment Programme</a:t>
            </a:r>
            <a:r>
              <a:rPr lang="en-US" sz="2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Responsible Labour Initiative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linked to the </a:t>
            </a:r>
            <a:r>
              <a:rPr lang="en-US" sz="2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RBA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standard</a:t>
            </a:r>
            <a:endParaRPr lang="en-GB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 SEDEX Collective Action Requirement (CAR) re: Employer Pays Principle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brands, buyers and social compliance frameworks require responsible recruitment and/or the EPP including FLA, AAFA, RBA</a:t>
            </a:r>
          </a:p>
          <a:p>
            <a:pPr marL="457200" lvl="1" indent="0" algn="just"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*Often subset of forced labour or voluntary employment standards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0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006E-B86C-EF70-B9D0-07494A52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lack of progress?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28AF0-BC85-95B0-C95E-D581DB182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53775"/>
            <a:ext cx="10761921" cy="4792345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More focus, funding, guidelines and commitments BUT limited real-world progress</a:t>
            </a:r>
          </a:p>
          <a:p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Certification slow as gap between theoretical requirements and reality on </a:t>
            </a:r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t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he ground</a:t>
            </a:r>
          </a:p>
          <a:p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“R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esponsible</a:t>
            </a:r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”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actors see limited benefit</a:t>
            </a:r>
          </a:p>
          <a:p>
            <a:r>
              <a:rPr lang="en-US" sz="2400" b="1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Misunderstanding on cause of irresponsible recruitment</a:t>
            </a:r>
          </a:p>
          <a:p>
            <a:pPr lvl="1"/>
            <a:r>
              <a:rPr lang="en-US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Workers pay because of/to source country actors?</a:t>
            </a:r>
          </a:p>
          <a:p>
            <a:pPr lvl="1"/>
            <a:r>
              <a:rPr lang="en-US" b="1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US" b="1" kern="1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b="1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ickbacks’ to destination country actors/employers</a:t>
            </a:r>
          </a:p>
          <a:p>
            <a:pPr marL="457200" lvl="1" indent="0">
              <a:buNone/>
            </a:pPr>
            <a:endParaRPr lang="en-US" sz="2200" b="1" kern="1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u="sng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Misunderstanding regarding root cause of problem </a:t>
            </a:r>
            <a:r>
              <a:rPr lang="en-GB" b="1" u="sng" kern="1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</a:t>
            </a:r>
            <a:r>
              <a:rPr lang="en-US" b="1" u="sng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events effective, sustainable solutions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66213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17A0-EE4A-C90D-7AE5-A2080BC87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“Kickbacks”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C5D81-F1AA-F301-BF8A-3F11375C9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67287"/>
          </a:xfrm>
        </p:spPr>
        <p:txBody>
          <a:bodyPr>
            <a:noAutofit/>
          </a:bodyPr>
          <a:lstStyle/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Limited demand for responsible recruitment</a:t>
            </a: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Source country actors must pay kickbacks </a:t>
            </a: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Source country actors not provided full costs</a:t>
            </a: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Workers pay for recruitment as costs passed to them</a:t>
            </a:r>
            <a:endParaRPr lang="en-GB" sz="24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Few actors consider benefits of responsible recruitment</a:t>
            </a:r>
          </a:p>
          <a:p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R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esponsible actors find it difficult to secure business</a:t>
            </a:r>
            <a:endParaRPr lang="en-GB" sz="24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21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worker journey&#10;&#10;Description automatically generated">
            <a:extLst>
              <a:ext uri="{FF2B5EF4-FFF2-40B4-BE49-F238E27FC236}">
                <a16:creationId xmlns:a16="http://schemas.microsoft.com/office/drawing/2014/main" id="{0E4B9F74-BEB2-D0F1-502B-19AFC5015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33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job application&#10;&#10;Description automatically generated with medium confidence">
            <a:extLst>
              <a:ext uri="{FF2B5EF4-FFF2-40B4-BE49-F238E27FC236}">
                <a16:creationId xmlns:a16="http://schemas.microsoft.com/office/drawing/2014/main" id="{83AECE8C-D0C0-5A85-7068-4ACEA920D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09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person's life cycle&#10;&#10;Description automatically generated with medium confidence">
            <a:extLst>
              <a:ext uri="{FF2B5EF4-FFF2-40B4-BE49-F238E27FC236}">
                <a16:creationId xmlns:a16="http://schemas.microsoft.com/office/drawing/2014/main" id="{7AF0BD05-4D38-6557-766D-832386374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41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9D4EA-081B-0E14-74B9-44C3D8CB5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monitor recruitment?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80B34-60D2-A426-07AF-AF89F8601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906"/>
            <a:ext cx="10515600" cy="4231384"/>
          </a:xfrm>
        </p:spPr>
        <p:txBody>
          <a:bodyPr>
            <a:noAutofit/>
          </a:bodyPr>
          <a:lstStyle/>
          <a:p>
            <a:pPr algn="just" fontAlgn="base"/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Identifying challenges in recruitment difficult currently</a:t>
            </a:r>
          </a:p>
          <a:p>
            <a:pPr algn="just" fontAlgn="base"/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Monitoring often happens only once a worker arrives at workplace</a:t>
            </a:r>
          </a:p>
          <a:p>
            <a:pPr algn="just" fontAlgn="base"/>
            <a:r>
              <a:rPr lang="en-GB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Specific t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echniques required for monitoring</a:t>
            </a:r>
          </a:p>
          <a:p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 issues to look out for and request during audits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75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81E3-2A03-515C-16DA-F2A60FBAB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Responsible recruitment and leverage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5E5E5-0872-EB1D-462C-0BA385121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34330" cy="4351338"/>
          </a:xfrm>
        </p:spPr>
        <p:txBody>
          <a:bodyPr>
            <a:normAutofit/>
          </a:bodyPr>
          <a:lstStyle/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Brands, buyers (and investors) have important role</a:t>
            </a: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Key to 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incentivising responsible recruitment</a:t>
            </a: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argeted, informed engagement with supply chains pivotal in contributing to fair, transparent business environment for a responsible recruitment market to emerge </a:t>
            </a:r>
            <a:endParaRPr lang="en-GB" sz="2400" dirty="0">
              <a:solidFill>
                <a:srgbClr val="000000"/>
              </a:solidFill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Contribute to responsible recruitment market demand</a:t>
            </a: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Ensure and monitor for (demand) responsible recruitment </a:t>
            </a:r>
          </a:p>
          <a:p>
            <a:pPr algn="just" fontAlgn="base"/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Then 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suppliers/end-user employers demand and ensure,</a:t>
            </a:r>
            <a:r>
              <a:rPr lang="en-GB" sz="24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through suitable labour sourcing practices, responsible recruitment</a:t>
            </a:r>
            <a:endParaRPr lang="en-GB" sz="2400" dirty="0">
              <a:effectLst/>
              <a:highlight>
                <a:srgbClr val="FFFFFF"/>
              </a:highligh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34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4C1FF-5854-8868-CE9D-75781869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Guidance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CB89D-EAAA-DFC8-0F95-7E69F1D0C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05"/>
            <a:ext cx="10515600" cy="4351338"/>
          </a:xfrm>
        </p:spPr>
        <p:txBody>
          <a:bodyPr>
            <a:noAutofit/>
          </a:bodyPr>
          <a:lstStyle/>
          <a:p>
            <a:pPr algn="just" fontAlgn="base"/>
            <a:r>
              <a:rPr lang="en-GB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WILL NOT provide more comprehensive and prescriptive advice </a:t>
            </a:r>
          </a:p>
          <a:p>
            <a:pPr lvl="1" algn="just" fontAlgn="base"/>
            <a:r>
              <a:rPr lang="en-GB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Most companies have policies</a:t>
            </a:r>
          </a:p>
          <a:p>
            <a:pPr lvl="1" algn="just" fontAlgn="base"/>
            <a:r>
              <a:rPr lang="en-GB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Existing programmes provide much material</a:t>
            </a:r>
            <a:endParaRPr lang="en-GB" dirty="0">
              <a:effectLst/>
              <a:highlight>
                <a:srgbClr val="FFFFFF"/>
              </a:highligh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provide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key markers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provide advice for effective monitoring </a:t>
            </a:r>
          </a:p>
          <a:p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provide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ways to promote ethical recruitment market through open and transparent tender processes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HIGHLIGHTS critical areas to prioritise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developing, implementing and monitoring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 processes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Guidance 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omplements </a:t>
            </a:r>
            <a:r>
              <a:rPr lang="en-US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certification programmes</a:t>
            </a:r>
          </a:p>
          <a:p>
            <a:r>
              <a:rPr lang="en-US" sz="2400" kern="100">
                <a:latin typeface="Calibri" panose="020F0502020204030204" pitchFamily="34" charset="0"/>
                <a:cs typeface="Calibri" panose="020F0502020204030204" pitchFamily="34" charset="0"/>
              </a:rPr>
              <a:t>What is needed now is responsible recruitment PILOT PROJECTS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91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73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E3CCC50E-4FB6-186E-FDCF-062EC93AAFF8}"/>
              </a:ext>
            </a:extLst>
          </p:cNvPr>
          <p:cNvSpPr/>
          <p:nvPr/>
        </p:nvSpPr>
        <p:spPr>
          <a:xfrm>
            <a:off x="660041" y="2767106"/>
            <a:ext cx="2880828" cy="3071906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 Key Markers</a:t>
            </a:r>
          </a:p>
        </p:txBody>
      </p:sp>
      <p:graphicFrame>
        <p:nvGraphicFramePr>
          <p:cNvPr id="3" name="Table 11">
            <a:extLst>
              <a:ext uri="{FF2B5EF4-FFF2-40B4-BE49-F238E27FC236}">
                <a16:creationId xmlns:a16="http://schemas.microsoft.com/office/drawing/2014/main" id="{2B0ABF84-1F0F-F09E-53CC-5F307CEF7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206027"/>
              </p:ext>
            </p:extLst>
          </p:nvPr>
        </p:nvGraphicFramePr>
        <p:xfrm>
          <a:off x="4421242" y="126601"/>
          <a:ext cx="7388119" cy="66226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32543">
                  <a:extLst>
                    <a:ext uri="{9D8B030D-6E8A-4147-A177-3AD203B41FA5}">
                      <a16:colId xmlns:a16="http://schemas.microsoft.com/office/drawing/2014/main" val="3703363721"/>
                    </a:ext>
                  </a:extLst>
                </a:gridCol>
                <a:gridCol w="6955576">
                  <a:extLst>
                    <a:ext uri="{9D8B030D-6E8A-4147-A177-3AD203B41FA5}">
                      <a16:colId xmlns:a16="http://schemas.microsoft.com/office/drawing/2014/main" val="2520166249"/>
                    </a:ext>
                  </a:extLst>
                </a:gridCol>
              </a:tblGrid>
              <a:tr h="3423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Lato" panose="020F0502020204030203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MARKER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0321594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Ensure a “good governance”-focused responsible recruitment policy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8307984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Direct worker sourcing policy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146380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Do not confiscate or retain workers’ personal documents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69114802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Organize training programs on responsible recruitment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3144076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Allocate an appropriate budget for responsible purchasing practices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4377176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Avoid using destination country recruitment actors or intermediaries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0563174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Promote an open tender recruitment agency selection process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2723359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Create a realistic recruitment timeline and payment schedule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877469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Impose realistic warranty conditions on recruiters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9010549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Ensure independent third-party monitoring and verification, including grievance mechanisms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5701738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Maintain a fair and open candidate selection process during recruitment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6757659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Provide adequate, accessible information on employment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088474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Guarantee access to remedy and accountability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2192766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Encourage source country agency due diligence practices toward end-user employers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5490585"/>
                  </a:ext>
                </a:extLst>
              </a:tr>
              <a:tr h="394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Calibri" panose="020F0502020204030204" pitchFamily="34" charset="0"/>
                          <a:ea typeface="Lato" panose="020F0502020204030203" pitchFamily="34" charset="0"/>
                          <a:cs typeface="Calibri" panose="020F0502020204030204" pitchFamily="34" charset="0"/>
                        </a:rPr>
                        <a:t>Encourage humane treatment of workers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26706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724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9D94-8C81-A8FD-EFAA-E3A8C54E1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9553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Marker 1: </a:t>
            </a:r>
            <a:r>
              <a:rPr lang="en-US" sz="44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Ensure a “good governance”-focused responsible recruitment policy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F1856-96A7-885D-B909-090594F06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2583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Policies consistent with ensuring ‘good governance’ and preventing corruption</a:t>
            </a:r>
          </a:p>
          <a:p>
            <a:pPr algn="just"/>
            <a:r>
              <a:rPr lang="en-US" sz="24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policy commitments start of a process only</a:t>
            </a:r>
          </a:p>
          <a:p>
            <a:pPr algn="just"/>
            <a:r>
              <a:rPr lang="en-US" sz="24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many actors, more than required </a:t>
            </a:r>
          </a:p>
          <a:p>
            <a:pPr algn="just"/>
            <a:r>
              <a:rPr lang="en-US" sz="24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‘Kickback process’ prevalent, corruption undermines policy </a:t>
            </a:r>
          </a:p>
          <a:p>
            <a:pPr algn="just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 engage in or become complicit in corruption or financial crime </a:t>
            </a:r>
          </a:p>
          <a:p>
            <a:pPr algn="just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good governance included in existing responsible recruitment policies</a:t>
            </a:r>
          </a:p>
          <a:p>
            <a:pPr algn="just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 mention of risks of kickback and need to prevent these</a:t>
            </a:r>
          </a:p>
          <a:p>
            <a:pPr algn="just"/>
            <a:r>
              <a:rPr lang="en-GB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Significant damage can result for brands, buyers and suppliers</a:t>
            </a:r>
          </a:p>
        </p:txBody>
      </p:sp>
    </p:spTree>
    <p:extLst>
      <p:ext uri="{BB962C8B-B14F-4D97-AF65-F5344CB8AC3E}">
        <p14:creationId xmlns:p14="http://schemas.microsoft.com/office/powerpoint/2010/main" val="113740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02E6F-DFD1-6AA6-3C21-3D1A5588F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to Prevent Kickbacks?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5B3B1-2117-34F8-EAEF-84FE7DF0A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44924"/>
            <a:ext cx="10825716" cy="4952257"/>
          </a:xfrm>
        </p:spPr>
        <p:txBody>
          <a:bodyPr>
            <a:noAutofit/>
          </a:bodyPr>
          <a:lstStyle/>
          <a:p>
            <a:pPr marL="342900" lvl="0" indent="-342900" algn="just">
              <a:buFont typeface="Symbol" pitchFamily="2" charset="2"/>
              <a:buChar char=""/>
            </a:pPr>
            <a:r>
              <a:rPr lang="en-GB" sz="2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Recruitment processes interactively agreed with input from experts and stakeholders IN ADVANCE</a:t>
            </a:r>
            <a:endParaRPr lang="en-GB" sz="2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200150" lvl="2" indent="-285750" algn="just">
              <a:buFont typeface="Symbol" pitchFamily="2" charset="2"/>
              <a:buChar char=""/>
            </a:pPr>
            <a:r>
              <a:rPr lang="en-GB" sz="2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GB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ecruitment stages</a:t>
            </a:r>
          </a:p>
          <a:p>
            <a:pPr marL="1200150" lvl="2" indent="-285750" algn="just">
              <a:buFont typeface="Symbol" pitchFamily="2" charset="2"/>
              <a:buChar char=""/>
            </a:pPr>
            <a:r>
              <a:rPr lang="en-GB" sz="2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en-GB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osts</a:t>
            </a:r>
          </a:p>
          <a:p>
            <a:pPr marL="1200150" lvl="2" indent="-285750" algn="just">
              <a:buFont typeface="Symbol" pitchFamily="2" charset="2"/>
              <a:buChar char=""/>
            </a:pPr>
            <a:r>
              <a:rPr lang="en-GB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Timelines</a:t>
            </a:r>
          </a:p>
          <a:p>
            <a:pPr marL="1200150" lvl="2" indent="-285750" algn="just">
              <a:buFont typeface="Symbol" pitchFamily="2" charset="2"/>
              <a:buChar char=""/>
            </a:pPr>
            <a:r>
              <a:rPr lang="en-GB" sz="2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GB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esponsibilities </a:t>
            </a:r>
          </a:p>
          <a:p>
            <a:pPr marL="1200150" lvl="2" indent="-285750" algn="just">
              <a:buFont typeface="Symbol" pitchFamily="2" charset="2"/>
              <a:buChar char=""/>
            </a:pPr>
            <a:r>
              <a:rPr lang="en-GB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Negotiated</a:t>
            </a:r>
          </a:p>
          <a:p>
            <a:pPr marL="1200150" lvl="2" indent="-285750" algn="just">
              <a:buFont typeface="Symbol" pitchFamily="2" charset="2"/>
              <a:buChar char=""/>
            </a:pPr>
            <a:r>
              <a:rPr lang="en-GB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Triangulated</a:t>
            </a:r>
          </a:p>
          <a:p>
            <a:pPr marL="342900" lvl="0" indent="-342900" algn="just">
              <a:buFont typeface="Symbol" pitchFamily="2" charset="2"/>
              <a:buChar char=""/>
            </a:pPr>
            <a:r>
              <a:rPr lang="en-GB" sz="2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Recruitment costs paid through banking systems by employer </a:t>
            </a:r>
          </a:p>
          <a:p>
            <a:pPr marL="342900" lvl="0" indent="-342900" algn="just">
              <a:buFont typeface="Symbol" pitchFamily="2" charset="2"/>
              <a:buChar char=""/>
            </a:pPr>
            <a:r>
              <a:rPr lang="en-GB" sz="2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Payments/processes monitored by employer, require documentation, constant vigilance</a:t>
            </a:r>
          </a:p>
          <a:p>
            <a:pPr marL="342900" lvl="0" indent="-342900" algn="just">
              <a:buFont typeface="Symbol" pitchFamily="2" charset="2"/>
              <a:buChar char=""/>
            </a:pPr>
            <a:r>
              <a:rPr lang="en-GB" sz="2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Buyers </a:t>
            </a:r>
            <a:r>
              <a:rPr lang="en-GB" sz="2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 require transactions when monitoring supply chains</a:t>
            </a:r>
          </a:p>
          <a:p>
            <a:pPr marL="342900" lvl="0" indent="-342900" algn="just">
              <a:buFont typeface="Symbol" pitchFamily="2" charset="2"/>
              <a:buChar char=""/>
            </a:pPr>
            <a:r>
              <a:rPr lang="en-GB" sz="2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en-GB" sz="2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urden placed on suppliers to prove responsible recruitment </a:t>
            </a:r>
          </a:p>
          <a:p>
            <a:pPr marL="342900" lvl="0" indent="-342900" algn="just">
              <a:buFont typeface="Symbol" pitchFamily="2" charset="2"/>
              <a:buChar char=""/>
            </a:pPr>
            <a:r>
              <a:rPr lang="en-GB" sz="21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OPPORTUNITY: develop recruitment  costs, processes and timelines by corridor</a:t>
            </a:r>
            <a:endParaRPr lang="en-GB" sz="2100" kern="100" dirty="0">
              <a:solidFill>
                <a:srgbClr val="0432FF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43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EB410-5F1C-5BA7-8545-0E06F87C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Marker 2: </a:t>
            </a:r>
            <a:r>
              <a:rPr lang="en-US" sz="44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Direct worker sourcing policy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C1D6A-973B-5D81-53F4-509EF479D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direct sourcing of worker candidates, complying with local regulations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workers have limited literacy and experience, live in remote areas</a:t>
            </a:r>
          </a:p>
          <a:p>
            <a:pPr algn="just"/>
            <a:r>
              <a:rPr lang="en-US" sz="2400" i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</a:t>
            </a:r>
            <a:r>
              <a:rPr lang="en-US" sz="24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worker utilize intermediaries (brokers, subagents, relatives, referral)</a:t>
            </a:r>
          </a:p>
          <a:p>
            <a:pPr algn="just"/>
            <a:r>
              <a:rPr lang="en-US" sz="24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charged fee or inflated costs, hard to detect due to coaching/ culture</a:t>
            </a: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some exceptions, recruitment intermediaries illegal, should be prohibited</a:t>
            </a: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campaigns to seek out candidates in villages/job fairs in communities, branch offices may be useful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 use of technology vs. literacy challenges</a:t>
            </a:r>
            <a:endParaRPr lang="en-GB" sz="2400" b="1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Employer should be as involved as much as is practically feasible  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Agencies should follow local law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70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70D6-80BE-B1B2-7453-DEE4901F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Sourcing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B6B41-D712-F7E8-F479-723C21B6F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Sourcing strategies discussed and agreed upon in advance </a:t>
            </a:r>
          </a:p>
          <a:p>
            <a:pPr algn="just"/>
            <a:r>
              <a:rPr lang="en-US" sz="2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Focusing 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direct candidate sourcing strategies may result in higher costs</a:t>
            </a:r>
          </a:p>
          <a:p>
            <a:pPr algn="just"/>
            <a:r>
              <a:rPr lang="en-US" sz="2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certified recruitment actors to ensure compliance and knowledge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 the number of candidates, no more than 5-10% KIV  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Referral systems risky, referrals should not be given privileged treatment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 evidence of negotiated sourcing strategy when monitoring/auditing</a:t>
            </a:r>
          </a:p>
          <a:p>
            <a:pPr algn="just"/>
            <a:r>
              <a:rPr lang="en-US" sz="2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Becomes easier once agency is established as ‘responsible</a:t>
            </a:r>
          </a:p>
          <a:p>
            <a:pPr algn="just"/>
            <a:r>
              <a:rPr lang="en-US" sz="2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 studies for change</a:t>
            </a:r>
            <a:endParaRPr lang="en-GB" sz="2400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73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EB763-4A15-AAE2-D1FB-7E3E865B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246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3: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Do not confiscate or retain workers’ personal documents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FF99F-8E93-8A8A-B18B-BF27267E0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 hold documents longer than needed, agree on timeline</a:t>
            </a:r>
            <a:endParaRPr lang="en-US" alt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retention to encourage departure/minimize risk </a:t>
            </a:r>
          </a:p>
          <a:p>
            <a:r>
              <a:rPr lang="en-US" altLang="en-US" sz="24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Solution: 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terms and conditions of payment of costs separate to fee, not linked to departure, enables risk sharing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Consent form essential</a:t>
            </a:r>
          </a:p>
          <a:p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nce documents utilized (photocopied), available without conditions and in a convenient manner for worker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 evidence of document retention policy and practices </a:t>
            </a:r>
          </a:p>
        </p:txBody>
      </p:sp>
    </p:spTree>
    <p:extLst>
      <p:ext uri="{BB962C8B-B14F-4D97-AF65-F5344CB8AC3E}">
        <p14:creationId xmlns:p14="http://schemas.microsoft.com/office/powerpoint/2010/main" val="420852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95939-48A1-9BBA-E7F7-BA0F893AA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7777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4: </a:t>
            </a:r>
            <a:r>
              <a:rPr lang="en-US" sz="420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T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raining programs on responsible recruitment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4449C-9544-4ADD-EEA3-0612D3352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Organise capacity building and ‘mentoring’ programmes to ensure relevant staff/management knowledgeable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lack capacity on language of social compliance</a:t>
            </a:r>
          </a:p>
          <a:p>
            <a:pPr algn="just"/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Simplify, p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rioritise small group mentoring rather than general trainings to ensure practical skills developed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should be given to all actors who are ‘relevant’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of trainers (ToT) cascaded operations/supply chains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Decide what knowledge is needed and by whom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Request evidence of training records and materials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7796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89D7A-B934-A2C7-217D-F31D633C9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7143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5: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Allocate an appropriate budget for responsible purchasing practices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A76FD-A73F-8357-E67E-2B0CE0792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1256"/>
            <a:ext cx="10515600" cy="4351338"/>
          </a:xfrm>
        </p:spPr>
        <p:txBody>
          <a:bodyPr>
            <a:noAutofit/>
          </a:bodyPr>
          <a:lstStyle/>
          <a:p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Allocate appropriate and sustainable budget </a:t>
            </a:r>
          </a:p>
          <a:p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Ring fence costs for price negotiations with buyers</a:t>
            </a:r>
          </a:p>
          <a:p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underestimate costs to secure demand. </a:t>
            </a:r>
            <a:r>
              <a:rPr lang="en-US" altLang="en-US" sz="22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on-budgeted costs. </a:t>
            </a:r>
          </a:p>
          <a:p>
            <a:r>
              <a:rPr lang="en-US" altLang="en-US" sz="22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Solution: 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 tender process and triangulation of actual costs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Costs contained in agreement prior to recruitment, change where appropriate</a:t>
            </a:r>
            <a:endParaRPr lang="en-US" sz="2200" dirty="0"/>
          </a:p>
          <a:p>
            <a:pPr algn="just"/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Sustainable profit to promote responsible vs. irresponsible recruitment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Responsible recruitment practices can cost less than irresponsible ones (overcharging, unnecessary actors)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 evidence of objective budget allocation and responsible purchasing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9696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02F6-CCFF-E6D0-5019-122CD8C7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0546"/>
            <a:ext cx="10515600" cy="1325563"/>
          </a:xfrm>
        </p:spPr>
        <p:txBody>
          <a:bodyPr>
            <a:no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6: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Avoid using destination country recruitment actors or intermediaries </a:t>
            </a:r>
            <a:b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</a:br>
            <a:br>
              <a:rPr lang="en-GB" sz="4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155C2-E3B0-BBB8-7521-D7176305C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8274"/>
            <a:ext cx="10515600" cy="5145190"/>
          </a:xfrm>
        </p:spPr>
        <p:txBody>
          <a:bodyPr>
            <a:normAutofit/>
          </a:bodyPr>
          <a:lstStyle/>
          <a:p>
            <a:r>
              <a:rPr lang="en-US" sz="2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 destination country </a:t>
            </a:r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actors, </a:t>
            </a:r>
            <a:r>
              <a:rPr lang="en-US" sz="2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bring recruitment in-house</a:t>
            </a:r>
            <a:endParaRPr lang="en-US" sz="2200" b="1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Background: destination country actors vehicles for corruption</a:t>
            </a:r>
          </a:p>
          <a:p>
            <a:pPr algn="just"/>
            <a:r>
              <a:rPr lang="en-US" sz="22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Solution: remove as unnecessary or, when essential, closely monitor</a:t>
            </a:r>
            <a:r>
              <a:rPr lang="en-US" sz="2200" i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Delink from housing, transport, welfare provisions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n-GB" sz="2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a destination country recruitment actor is utilized</a:t>
            </a:r>
            <a:endParaRPr lang="en-US" sz="2200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open tender selection process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</a:t>
            </a: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legal status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</a:t>
            </a: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intermediary for </a:t>
            </a: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payment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 suppliers to commit not to using destination country actors or prove evidence such actors essential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45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BC9D3-FA38-44BD-3505-A83E15D3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1451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7: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Promote an open tender recruitment agency selection process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0EB42-090E-A44B-F50F-AA92D725E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0807"/>
            <a:ext cx="10515600" cy="4667250"/>
          </a:xfrm>
        </p:spPr>
        <p:txBody>
          <a:bodyPr>
            <a:normAutofit/>
          </a:bodyPr>
          <a:lstStyle/>
          <a:p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 transparent selection of actors to promote good governance, ensure most professional service, ensure value for money, promote responsible recruitment market</a:t>
            </a:r>
          </a:p>
          <a:p>
            <a:r>
              <a:rPr lang="en-US" sz="22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HR/managers subjectively appoint, linked to long-term, non-transparent, uncompetitive pricing and reduced service quality. Risks of bribery/kickbacks </a:t>
            </a:r>
          </a:p>
          <a:p>
            <a:r>
              <a:rPr lang="en-US" sz="2200" i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Solution: </a:t>
            </a:r>
            <a:r>
              <a:rPr lang="en-US" sz="22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essential recruitment contracts not awarded based on ability to pay </a:t>
            </a:r>
          </a:p>
          <a:p>
            <a:r>
              <a:rPr lang="en-GB" sz="22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Objective, standard open tender (procurement) process conducted with due diligence</a:t>
            </a:r>
          </a:p>
          <a:p>
            <a:pPr algn="just"/>
            <a:r>
              <a:rPr lang="en-GB" sz="22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sz="22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ncentivises responsible actors - skills, professionalism, value for money recognised with business opportunities</a:t>
            </a: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Requires o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bjective pre-sourcing assessments, </a:t>
            </a:r>
            <a:r>
              <a:rPr lang="en-GB" sz="22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Self-Assessment Questionnaire (SAQ), Selection Audit Framework, Corrective Action Plan (CAP) Framework  </a:t>
            </a:r>
            <a:endParaRPr lang="en-GB" sz="2200" dirty="0">
              <a:effectLst/>
              <a:highlight>
                <a:srgbClr val="FFFFFF"/>
              </a:highligh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 open tender processes and request evidence when auditing/monitoring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92782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D44F-3CF1-4074-3576-71FFE70F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0818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8: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Create a realistic recruitment timeline and payment schedule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55BDF-B0E0-8790-AFDC-B4E6980EE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194"/>
            <a:ext cx="10515600" cy="4800806"/>
          </a:xfrm>
        </p:spPr>
        <p:txBody>
          <a:bodyPr>
            <a:normAutofit/>
          </a:bodyPr>
          <a:lstStyle/>
          <a:p>
            <a:pPr algn="just"/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Sustainability/viability depends upon realistic timelines and realistic cost payment schedules, business model recognising cash flow limitations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Agree realistic recruitment timeline in advance to avoid bribes 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Responsible recruitment less flexible than irregular processes</a:t>
            </a:r>
          </a:p>
          <a:p>
            <a:pPr algn="just"/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Compliant deployment timeline, minimizes risks </a:t>
            </a:r>
            <a:r>
              <a:rPr lang="en-US" sz="2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workers, </a:t>
            </a:r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 excessive recruitment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 related costs advanced at different stages of the recruitment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Essential for managing cash flow as c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andidates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paying costs or deposits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Invoices cleared promptly</a:t>
            </a:r>
            <a:r>
              <a:rPr lang="en-US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 payment often do not allow adequate cash flow, cover flight costs to avoid challenges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Require explanation of timelines and payment schedule when monitoring 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1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52178-E573-4D1B-F233-A27A6FDCF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680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9: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Impose realistic warranty conditions on recruiters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DDC42-6BD1-F69B-FAA4-DB05548E7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0750"/>
            <a:ext cx="10515600" cy="416357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Aligns with responsible purchasing practices and realistic payment schedule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Negotiate service agreements laying down fair terms and conditions of shared responsibility and warranty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if warranty conditions stringent, risk to workers freedom of movement, deposits, passport retention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 actors often shoulder unfair burdens, punitive penalty clauses – liability only for actions or omissions within field of control.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 evidence of contracts outlining fair warranties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7127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B96B-882A-5F5B-999A-F9E9A321C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Marker 10: Ensure independent third-party monitoring and verification, including grievance mechanisms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F18E8-B37A-1FC6-73B3-FE541A387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62191"/>
            <a:ext cx="10687493" cy="4895809"/>
          </a:xfrm>
        </p:spPr>
        <p:txBody>
          <a:bodyPr>
            <a:normAutofit/>
          </a:bodyPr>
          <a:lstStyle/>
          <a:p>
            <a:pPr algn="just"/>
            <a:r>
              <a:rPr lang="en-US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b="1" kern="1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party monitoring during recruitment and on arrival reduces risks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workers will not disclose costs and fees unless trust/confidence. More trust in intermediaries </a:t>
            </a:r>
          </a:p>
          <a:p>
            <a:pPr algn="just"/>
            <a:r>
              <a:rPr lang="en-US" sz="1800" i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Solution: </a:t>
            </a:r>
            <a:r>
              <a:rPr lang="en-US" sz="1800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3rd party monitors, former migrants or trade unions/civil society, utilised to build trust and confidence. Disclosure not punished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 stakeholders with in-depth understanding help to overcome challenges and risks</a:t>
            </a:r>
          </a:p>
          <a:p>
            <a:pPr algn="just"/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 third-party grievance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give 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platform to candidates to raise their voices </a:t>
            </a:r>
          </a:p>
          <a:p>
            <a:pPr algn="just"/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 monitoring improves recruitment related challenges continually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stages of monitoring with workers: post selection, pre-departure and post-arrival. </a:t>
            </a:r>
          </a:p>
          <a:p>
            <a:pPr algn="just"/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Hotline useful, as is third party involvement in plannings, pre-selection, briefings and PDOs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Coercive techniques including audio and video recording avoided, not useful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internal grievance/whistleblowing mechanisms, make </a:t>
            </a:r>
            <a:r>
              <a:rPr lang="en-US" sz="18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external 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channels available, do not overdo it </a:t>
            </a:r>
          </a:p>
          <a:p>
            <a:pPr algn="just"/>
            <a:r>
              <a:rPr lang="en-US" sz="18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limitations of t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echnology or worker voice tools/solutions without trust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6779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09441-5E0F-81F9-4532-5095BA597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Marker 11: Maintain a fair and open candidate selection process during recruitment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5B8CF-FE41-EF2F-3DAF-AEBA3AD6E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3849"/>
            <a:ext cx="10515600" cy="4667250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Candidate selection process is fair, non-discriminatory and objective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frequently pay most, get selected. Negative for employer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2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Solution: 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 selection process, with confidence and trust building that selection is based solely on objective criteria, prevents workers paying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Equal opportunity based on ability to do job, not willingness to pay or referrals</a:t>
            </a:r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Pre-selection by authorized staff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 selection by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employer, no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rights given to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recruiter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unless fair 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Require 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vidence of standard used in pre-selection and selection - monitor job advert, screening, shortlisting, testing, interview notes, selection materials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 first come first served recruitment 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 and objective selection processes enhances reputation, reducing risks</a:t>
            </a:r>
          </a:p>
        </p:txBody>
      </p:sp>
    </p:spTree>
    <p:extLst>
      <p:ext uri="{BB962C8B-B14F-4D97-AF65-F5344CB8AC3E}">
        <p14:creationId xmlns:p14="http://schemas.microsoft.com/office/powerpoint/2010/main" val="65126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F1C81-A7E9-01EE-B83D-BB9A25E87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1059"/>
            <a:ext cx="10515600" cy="1325563"/>
          </a:xfrm>
        </p:spPr>
        <p:txBody>
          <a:bodyPr>
            <a:no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12: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Provide adequate, accessible information on employment </a:t>
            </a:r>
            <a:b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</a:b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693BA-15B6-16E6-F513-7781EC0A5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0685"/>
            <a:ext cx="10515600" cy="4351338"/>
          </a:xfrm>
        </p:spPr>
        <p:txBody>
          <a:bodyPr>
            <a:norm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 provided on terms and conditions of employment enough to ensure informed consent 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of information increasing during process</a:t>
            </a:r>
            <a:endParaRPr lang="en-US" altLang="en-US" sz="2000" dirty="0"/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Background: sleeping, inattentive workers due to formality, inappropriate language, uncomfortable setting. Workers with limited literacy struggle to absorb info</a:t>
            </a:r>
          </a:p>
          <a:p>
            <a:pPr algn="just"/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Advertisements contain essential, accurate info to make informed decision to apply</a:t>
            </a:r>
          </a:p>
          <a:p>
            <a:pPr algn="just"/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Exact nature of info depends on nature of recruitment, work and candidates’ literacy</a:t>
            </a:r>
          </a:p>
          <a:p>
            <a:pPr algn="just"/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Advertisements approved by employer - agree on an accurate package of job information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Interactive briefings in language workers understand, job-offer letters, PDO and contract expands</a:t>
            </a:r>
          </a:p>
          <a:p>
            <a:pPr algn="just"/>
            <a:r>
              <a:rPr lang="en-US" sz="20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draft contract following selection so time to consider/consult</a:t>
            </a:r>
          </a:p>
          <a:p>
            <a:pPr algn="just"/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Candidates tested on their understanding to encourage attention, quiz style</a:t>
            </a:r>
          </a:p>
          <a:p>
            <a:pPr algn="just"/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 evidence of accurate, adequate information provided to candidates in interactive fashion</a:t>
            </a:r>
            <a:endParaRPr kumimoji="0" lang="en-US" altLang="en-US" sz="2000" b="0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1722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054C-18B4-0981-BBB5-1778DBFFD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13: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Guarantee access to remedy and accountability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53E24-209E-158B-4324-10AE6421B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10515600" cy="4351338"/>
          </a:xfrm>
        </p:spPr>
        <p:txBody>
          <a:bodyPr>
            <a:normAutofit/>
          </a:bodyPr>
          <a:lstStyle/>
          <a:p>
            <a:r>
              <a:rPr lang="en-US" sz="2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Remedies provided prior to a candidate’s departure, accountability for intentional unethical recruitment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Irregularities detected and remedied prior to a candidate’s departure contributes towards holding recruitment actors accountable</a:t>
            </a:r>
          </a:p>
          <a:p>
            <a:pPr algn="just"/>
            <a:r>
              <a:rPr lang="en-US" sz="2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N.B. Impactt’s </a:t>
            </a:r>
            <a:r>
              <a:rPr lang="en-US" sz="2200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Principles and Guidelines for the Repayment of Migrant Workers Recruitment Fees and Related Costs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unethical recruitment practices, need thorough investigations and accountability – limited to remediation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Disciplinary procedures and prosecutions deter future unethical conduct. Embassies, local authorities and brands and buyers notified 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 of disciplinary procedures or accountability processes should be requested during monitoring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04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D7AEC-6E5B-FD68-C09A-1EEC2875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9795"/>
            <a:ext cx="10515600" cy="1325563"/>
          </a:xfrm>
        </p:spPr>
        <p:txBody>
          <a:bodyPr>
            <a:no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14: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Encourage source country agency due diligence practices toward end-user employers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42D1F-C9ED-0BD6-9B3D-901876F74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1436"/>
            <a:ext cx="10515600" cy="4016691"/>
          </a:xfrm>
        </p:spPr>
        <p:txBody>
          <a:bodyPr>
            <a:normAutofit/>
          </a:bodyPr>
          <a:lstStyle/>
          <a:p>
            <a:pPr algn="just"/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Employers should facilitate, participate, and cooperate in due diligence process by recruitment actors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Mandate recruitment actors visit worksites as part of the pre-recruitment planning </a:t>
            </a:r>
          </a:p>
          <a:p>
            <a:pPr algn="just"/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 actors who understand employer operations, experience of workers, terms and conditions of employment more effective to accurately advertise job opportunities to ensure full and informed worker consent. 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Incentivise responsible recruitment by requiring evidence recruitment partners visited worksites prior to recruitment 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5875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BEBA-5C84-4452-C5E9-050AF66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7874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Marker 15: </a:t>
            </a:r>
            <a:r>
              <a:rPr lang="en-US" sz="4200" b="0" i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Encourage humane treatment of workers </a:t>
            </a:r>
            <a:endParaRPr lang="en-US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B0FE1-F167-1E8E-6FD5-3A6DC95A7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5866"/>
            <a:ext cx="10515600" cy="4351338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Ensure candidates and selected workers always treated humanely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Not only prevent harsh, demeaning treatment or violence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Also humanize the recruitment process, respect and value workers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Provide adequate facilities for workers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Space, ventilation, seating, rest areas, clean toilets, water, refreshments, snacks and full meal as required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Do not want to see workers going without food to keep space in recruitment queue  or hungry during briefings and processes </a:t>
            </a:r>
          </a:p>
        </p:txBody>
      </p:sp>
    </p:spTree>
    <p:extLst>
      <p:ext uri="{BB962C8B-B14F-4D97-AF65-F5344CB8AC3E}">
        <p14:creationId xmlns:p14="http://schemas.microsoft.com/office/powerpoint/2010/main" val="177513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C85B3-1C61-C195-CB63-F9CA343B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Questions and answers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70577-D352-3A8B-A02B-CDF04C23C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Welcome any questions </a:t>
            </a:r>
          </a:p>
        </p:txBody>
      </p:sp>
    </p:spTree>
    <p:extLst>
      <p:ext uri="{BB962C8B-B14F-4D97-AF65-F5344CB8AC3E}">
        <p14:creationId xmlns:p14="http://schemas.microsoft.com/office/powerpoint/2010/main" val="3558383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2428</Words>
  <Application>Microsoft Macintosh PowerPoint</Application>
  <PresentationFormat>Widescreen</PresentationFormat>
  <Paragraphs>253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Courier New</vt:lpstr>
      <vt:lpstr>Symbol</vt:lpstr>
      <vt:lpstr>Times New Roman</vt:lpstr>
      <vt:lpstr>Office Theme</vt:lpstr>
      <vt:lpstr>Key Markers for Promoting Responsible Recruitment of Migrant Workers Guidance for companies  Developed in collaboration with the Fair Labor Association (FLA)</vt:lpstr>
      <vt:lpstr>Introduction</vt:lpstr>
      <vt:lpstr>What is responsible recruitment?</vt:lpstr>
      <vt:lpstr>Why a lack of progress?</vt:lpstr>
      <vt:lpstr>“Kickbacks”</vt:lpstr>
      <vt:lpstr>PowerPoint Presentation</vt:lpstr>
      <vt:lpstr>PowerPoint Presentation</vt:lpstr>
      <vt:lpstr>PowerPoint Presentation</vt:lpstr>
      <vt:lpstr>How to monitor recruitment? </vt:lpstr>
      <vt:lpstr>Responsible recruitment and leverage </vt:lpstr>
      <vt:lpstr>Guidance document</vt:lpstr>
      <vt:lpstr>PowerPoint Presentation</vt:lpstr>
      <vt:lpstr>Marker 1: Ensure a “good governance”-focused responsible recruitment policy </vt:lpstr>
      <vt:lpstr>How to Prevent Kickbacks?</vt:lpstr>
      <vt:lpstr>Marker 2: Direct worker sourcing policy </vt:lpstr>
      <vt:lpstr>Sourcing strategies</vt:lpstr>
      <vt:lpstr>Marker 3: Do not confiscate or retain workers’ personal documents </vt:lpstr>
      <vt:lpstr>Marker 4: Training programs on responsible recruitment </vt:lpstr>
      <vt:lpstr>Marker 5: Allocate an appropriate budget for responsible purchasing practices </vt:lpstr>
      <vt:lpstr>Marker 6: Avoid using destination country recruitment actors or intermediaries   </vt:lpstr>
      <vt:lpstr>Marker 7: Promote an open tender recruitment agency selection process </vt:lpstr>
      <vt:lpstr>Marker 8: Create a realistic recruitment timeline and payment schedule </vt:lpstr>
      <vt:lpstr>Marker 9: Impose realistic warranty conditions on recruiters </vt:lpstr>
      <vt:lpstr>Marker 10: Ensure independent third-party monitoring and verification, including grievance mechanisms </vt:lpstr>
      <vt:lpstr>Marker 11: Maintain a fair and open candidate selection process during recruitment </vt:lpstr>
      <vt:lpstr>Marker 12: Provide adequate, accessible information on employment  </vt:lpstr>
      <vt:lpstr>Marker 13: Guarantee access to remedy and accountability </vt:lpstr>
      <vt:lpstr>Marker 14: Encourage source country agency due diligence practices toward end-user employers </vt:lpstr>
      <vt:lpstr>Marker 15: Encourage humane treatment of workers </vt:lpstr>
      <vt:lpstr>Questions and answers session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Fair Labor Association (FLA) Guidance Document: Key Markers for Promoting Responsible Recruitment of Migrant Workers </dc:title>
  <dc:creator>Andy Hall</dc:creator>
  <cp:lastModifiedBy>Andy Hall</cp:lastModifiedBy>
  <cp:revision>13</cp:revision>
  <dcterms:created xsi:type="dcterms:W3CDTF">2024-05-09T17:28:56Z</dcterms:created>
  <dcterms:modified xsi:type="dcterms:W3CDTF">2024-05-16T12:48:42Z</dcterms:modified>
</cp:coreProperties>
</file>